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93" r:id="rId4"/>
    <p:sldId id="257" r:id="rId5"/>
    <p:sldId id="291" r:id="rId6"/>
    <p:sldId id="295" r:id="rId7"/>
    <p:sldId id="297" r:id="rId8"/>
  </p:sldIdLst>
  <p:sldSz cx="20104100" cy="11309350"/>
  <p:notesSz cx="20104100" cy="11309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>
      <p:cViewPr varScale="1">
        <p:scale>
          <a:sx n="71" d="100"/>
          <a:sy n="71" d="100"/>
        </p:scale>
        <p:origin x="360" y="176"/>
      </p:cViewPr>
      <p:guideLst>
        <p:guide orient="horz" pos="3562"/>
        <p:guide pos="63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idx="1"/>
          </p:nvPr>
        </p:nvSpPr>
        <p:spPr>
          <a:xfrm>
            <a:off x="11387142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AEAB25F-C85A-4D02-BDEC-70082D2EDE1E}" type="datetime1">
              <a:rPr lang="nl-NL"/>
              <a:pPr lvl="0"/>
              <a:t>24-04-2020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6" y="1414467"/>
            <a:ext cx="6784976" cy="38163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/>
          <p:cNvSpPr txBox="1">
            <a:spLocks noGrp="1"/>
          </p:cNvSpPr>
          <p:nvPr>
            <p:ph type="body" sz="quarter" idx="3"/>
          </p:nvPr>
        </p:nvSpPr>
        <p:spPr>
          <a:xfrm>
            <a:off x="2009778" y="5441951"/>
            <a:ext cx="16084552" cy="44545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11387142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11385E3-A991-4117-B1F4-5EEFC4A374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910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titel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"/>
          <p:cNvSpPr/>
          <p:nvPr/>
        </p:nvSpPr>
        <p:spPr>
          <a:xfrm>
            <a:off x="1242002" y="0"/>
            <a:ext cx="8816480" cy="881792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37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          </a:t>
            </a: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2513191"/>
            <a:ext cx="8811249" cy="5038590"/>
          </a:xfrm>
        </p:spPr>
        <p:txBody>
          <a:bodyPr lIns="381003" tIns="287999" rIns="381003" bIns="0"/>
          <a:lstStyle>
            <a:lvl1pPr>
              <a:lnSpc>
                <a:spcPts val="7035"/>
              </a:lnSpc>
              <a:defRPr sz="6599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Tijdelijke aanduiding voor datum 2"/>
          <p:cNvSpPr txBox="1">
            <a:spLocks noGrp="1"/>
          </p:cNvSpPr>
          <p:nvPr>
            <p:ph type="dt" sz="quarter" idx="7"/>
          </p:nvPr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177" b="0" i="0" u="none" strike="noStrike" kern="1200" cap="none" spc="0" baseline="0">
                <a:solidFill>
                  <a:srgbClr val="8B4FA8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fld id="{367CF70D-CD30-480D-AC6F-216F0AEEA24A}" type="datetime3">
              <a:rPr lang="nl-NL"/>
              <a:pPr lvl="0"/>
              <a:t>24/04/20</a:t>
            </a:fld>
            <a:endParaRPr lang="mr-IN"/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10" y="0"/>
            <a:ext cx="8000003" cy="2285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5" title="Bedrijfsta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485" y="8823740"/>
            <a:ext cx="11307141" cy="25128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32397303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4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8506964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1246702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31458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6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1372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7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0668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416119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11311786" cy="20778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26374"/>
            <a:ext cx="17602958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50922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996945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1 content en 2x 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79542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3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4052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5331" y="5005032"/>
            <a:ext cx="5453435" cy="5047725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5360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eindslide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0" y="1246702"/>
            <a:ext cx="8805434" cy="8806056"/>
          </a:xfrm>
          <a:solidFill>
            <a:srgbClr val="FFFFFF"/>
          </a:solidFill>
        </p:spPr>
        <p:txBody>
          <a:bodyPr lIns="381003" tIns="381003" rIns="381003" bIns="381003" anchor="ctr" anchorCtr="1"/>
          <a:lstStyle>
            <a:lvl1pPr marL="0" indent="0" algn="ctr" defTabSz="1005199">
              <a:buNone/>
              <a:defRPr sz="6599">
                <a:solidFill>
                  <a:srgbClr val="E30613"/>
                </a:solidFill>
              </a:defRPr>
            </a:lvl1pPr>
          </a:lstStyle>
          <a:p>
            <a:pPr lvl="0"/>
            <a:r>
              <a:rPr lang="nl-NL"/>
              <a:t>Klik hier om een afsluittekst te plaatsen</a:t>
            </a:r>
          </a:p>
        </p:txBody>
      </p:sp>
      <p:pic>
        <p:nvPicPr>
          <p:cNvPr id="3" name="Afbeelding 1" title="Eind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216" y="10057988"/>
            <a:ext cx="10067882" cy="1258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2628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chutblad kader link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8"/>
          <p:cNvSpPr/>
          <p:nvPr/>
        </p:nvSpPr>
        <p:spPr>
          <a:xfrm>
            <a:off x="1245595" y="1245595"/>
            <a:ext cx="5032802" cy="5032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5032839" cy="5033205"/>
          </a:xfrm>
        </p:spPr>
        <p:txBody>
          <a:bodyPr lIns="381003" tIns="1367997" rIns="381003" bIns="381003"/>
          <a:lstStyle>
            <a:lvl1pPr>
              <a:defRPr sz="5277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Rechthoek 123"/>
          <p:cNvSpPr/>
          <p:nvPr/>
        </p:nvSpPr>
        <p:spPr>
          <a:xfrm>
            <a:off x="1240246" y="10060146"/>
            <a:ext cx="5011195" cy="124919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23" y="1266489"/>
            <a:ext cx="5051575" cy="1435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4" title="Schutbla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06" y="1006165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0407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1 kolom met titel (1 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8604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(meerdere reg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3759884"/>
            <a:ext cx="11318452" cy="585750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186015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wat langere titel te maken die over meerdere </a:t>
            </a:r>
            <a:br>
              <a:rPr lang="nl-NL"/>
            </a:br>
            <a:r>
              <a:rPr lang="nl-NL"/>
              <a:t>regels valt.</a:t>
            </a:r>
          </a:p>
        </p:txBody>
      </p:sp>
    </p:spTree>
    <p:extLst>
      <p:ext uri="{BB962C8B-B14F-4D97-AF65-F5344CB8AC3E}">
        <p14:creationId xmlns:p14="http://schemas.microsoft.com/office/powerpoint/2010/main" val="397207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en kleur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3126644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6242736"/>
            <a:ext cx="3797439" cy="3799469"/>
          </a:xfrm>
          <a:solidFill>
            <a:srgbClr val="E30613"/>
          </a:solidFill>
        </p:spPr>
        <p:txBody>
          <a:bodyPr lIns="381003" tIns="381003" rIns="381003" bIns="381003"/>
          <a:lstStyle>
            <a:lvl1pPr marL="0" indent="0">
              <a:buNone/>
              <a:defRPr sz="3298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>
            <a:lvl1pPr marL="0" indent="0">
              <a:buNone/>
              <a:defRPr sz="4705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</p:spTree>
    <p:extLst>
      <p:ext uri="{BB962C8B-B14F-4D97-AF65-F5344CB8AC3E}">
        <p14:creationId xmlns:p14="http://schemas.microsoft.com/office/powerpoint/2010/main" val="10296903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 rIns="107999"/>
          <a:lstStyle>
            <a:lvl1pPr marL="457163" indent="-457163">
              <a:defRPr/>
            </a:lvl1pPr>
            <a:lvl2pPr marL="2514600" lvl="2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2pPr>
            <a:lvl3pPr marL="2514600" lvl="3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3pPr>
            <a:lvl4pPr marL="2514600" lvl="4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4pPr>
            <a:lvl5pPr marL="2514600" lvl="5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2"/>
            <a:r>
              <a:rPr lang="nl-NL"/>
              <a:t>Tweede niveau</a:t>
            </a:r>
          </a:p>
          <a:p>
            <a:pPr lvl="3"/>
            <a:r>
              <a:rPr lang="nl-NL"/>
              <a:t>Derde niveau</a:t>
            </a:r>
          </a:p>
          <a:p>
            <a:pPr lvl="4"/>
            <a:r>
              <a:rPr lang="nl-NL"/>
              <a:t>Vierde niveau</a:t>
            </a:r>
          </a:p>
          <a:p>
            <a:pPr lvl="5"/>
            <a:r>
              <a:rPr lang="nl-NL"/>
              <a:t>Vijfde niveau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1326361" y="2564635"/>
            <a:ext cx="7527167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7692788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figuur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 sz="3298">
                <a:solidFill>
                  <a:srgbClr val="7F7F7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Klik hier voor het plaatsen van een figuur, afbeelding, tabel, etc…</a:t>
            </a:r>
          </a:p>
        </p:txBody>
      </p:sp>
    </p:spTree>
    <p:extLst>
      <p:ext uri="{BB962C8B-B14F-4D97-AF65-F5344CB8AC3E}">
        <p14:creationId xmlns:p14="http://schemas.microsoft.com/office/powerpoint/2010/main" val="145073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402552268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17602958" cy="8806056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47587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1"/>
          </p:nvPr>
        </p:nvSpPr>
        <p:spPr>
          <a:xfrm>
            <a:off x="1246610" y="2513191"/>
            <a:ext cx="11358027" cy="75276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itel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595049" cy="8311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pic>
        <p:nvPicPr>
          <p:cNvPr id="4" name="Afbeelding 4" title="Logo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Afbeelding 6" title="Bedrijfstak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46610" y="1005641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4705" b="0" i="0" u="none" strike="noStrike" kern="0" cap="none" spc="0" baseline="0">
          <a:solidFill>
            <a:srgbClr val="8B4FA8"/>
          </a:solidFill>
          <a:uFillTx/>
          <a:latin typeface="Arial"/>
        </a:defRPr>
      </a:lvl1pPr>
    </p:titleStyle>
    <p:bodyStyle>
      <a:lvl1pPr marL="502599" marR="0" lvl="0" indent="-502599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 pitchFamily="34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453990" marR="0" lvl="1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1033381" marR="0" lvl="2" indent="-438116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1520711" marR="0" lvl="3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2006449" marR="0" lvl="4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nl-NL" dirty="0"/>
            </a:br>
            <a:r>
              <a:rPr lang="nl-NL" dirty="0"/>
              <a:t>Paragraaf 1.2</a:t>
            </a:r>
            <a:br>
              <a:rPr lang="nl-NL" dirty="0"/>
            </a:br>
            <a:br>
              <a:rPr lang="nl-NL" dirty="0"/>
            </a:br>
            <a:r>
              <a:rPr lang="nl-NL" dirty="0"/>
              <a:t>Jagers worden boeren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In deze presentatie leer je: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17599145" cy="4949537"/>
          </a:xfrm>
        </p:spPr>
        <p:txBody>
          <a:bodyPr/>
          <a:lstStyle/>
          <a:p>
            <a:pPr marL="342900" lvl="0" indent="-342900"/>
            <a:r>
              <a:rPr lang="nl-NL" dirty="0"/>
              <a:t>hoe de landbouw ontstond</a:t>
            </a:r>
          </a:p>
          <a:p>
            <a:pPr marL="0" lvl="0" indent="0">
              <a:buNone/>
            </a:pPr>
            <a:endParaRPr lang="nl-NL" dirty="0"/>
          </a:p>
          <a:p>
            <a:pPr marL="342900" lvl="0" indent="-342900"/>
            <a:r>
              <a:rPr lang="nl-NL" dirty="0"/>
              <a:t>welke kenmerken de landbouwsamenleving had</a:t>
            </a:r>
          </a:p>
          <a:p>
            <a:pPr marL="342900" lvl="0" indent="-342900"/>
            <a:endParaRPr lang="nl-NL" dirty="0"/>
          </a:p>
          <a:p>
            <a:pPr marL="342900" lvl="0" indent="-342900"/>
            <a:r>
              <a:rPr lang="nl-NL" dirty="0"/>
              <a:t>hoe de landbouw werd verspreid en in Nederland kwam</a:t>
            </a:r>
          </a:p>
          <a:p>
            <a:pPr marL="342900" lvl="0" indent="-342900"/>
            <a:endParaRPr lang="nl-NL" dirty="0"/>
          </a:p>
          <a:p>
            <a:pPr marL="342900" lvl="0" indent="-342900"/>
            <a:r>
              <a:rPr lang="nl-NL" dirty="0"/>
              <a:t>hoe de jaartelling werkt en hoe we het verleden indelen</a:t>
            </a:r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4294967295"/>
          </p:nvPr>
        </p:nvSpPr>
        <p:spPr>
          <a:xfrm>
            <a:off x="1246610" y="7900736"/>
            <a:ext cx="17599145" cy="2141469"/>
          </a:xfrm>
          <a:solidFill>
            <a:srgbClr val="FF0000"/>
          </a:solidFill>
        </p:spPr>
        <p:txBody>
          <a:bodyPr/>
          <a:lstStyle/>
          <a:p>
            <a:pPr marL="0" lvl="0" indent="0">
              <a:buNone/>
            </a:pPr>
            <a:r>
              <a:rPr lang="nl-NL" b="1" dirty="0">
                <a:solidFill>
                  <a:srgbClr val="FFFFFF"/>
                </a:solidFill>
              </a:rPr>
              <a:t>Kenmerkend aspect: </a:t>
            </a:r>
            <a:r>
              <a:rPr lang="nl-NL" dirty="0">
                <a:solidFill>
                  <a:srgbClr val="FFFFFF"/>
                </a:solidFill>
              </a:rPr>
              <a:t>het ontstaan van de landbouw en landbouwsamenlevingen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Het ontstaan van de landbouw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>
            <a:normAutofit/>
          </a:bodyPr>
          <a:lstStyle/>
          <a:p>
            <a:pPr marL="0" lvl="0">
              <a:buNone/>
            </a:pPr>
            <a:r>
              <a:rPr lang="nl-NL" dirty="0"/>
              <a:t>Ongeveer 11 000 jaar geleden (9000 v.C.) ontstond in het Midden-Oosten de </a:t>
            </a:r>
            <a:r>
              <a:rPr lang="nl-NL" dirty="0">
                <a:solidFill>
                  <a:srgbClr val="FF0000"/>
                </a:solidFill>
              </a:rPr>
              <a:t>akkerbouw</a:t>
            </a:r>
            <a:r>
              <a:rPr lang="nl-NL" dirty="0"/>
              <a:t>. Later ontstond ook de </a:t>
            </a:r>
            <a:r>
              <a:rPr lang="nl-NL" dirty="0">
                <a:solidFill>
                  <a:srgbClr val="FF0000"/>
                </a:solidFill>
              </a:rPr>
              <a:t>veeteelt</a:t>
            </a:r>
            <a:r>
              <a:rPr lang="nl-NL" dirty="0"/>
              <a:t>.</a:t>
            </a:r>
          </a:p>
          <a:p>
            <a:pPr marL="0" lvl="0">
              <a:buNone/>
            </a:pPr>
            <a:endParaRPr lang="nl-NL" dirty="0"/>
          </a:p>
          <a:p>
            <a:pPr marL="0" lvl="0">
              <a:buNone/>
            </a:pPr>
            <a:r>
              <a:rPr lang="nl-NL" dirty="0"/>
              <a:t>Het ontstaan van de </a:t>
            </a:r>
            <a:r>
              <a:rPr lang="nl-NL" dirty="0">
                <a:solidFill>
                  <a:srgbClr val="FF0000"/>
                </a:solidFill>
              </a:rPr>
              <a:t>landbouw</a:t>
            </a:r>
            <a:r>
              <a:rPr lang="nl-NL" dirty="0"/>
              <a:t> was een </a:t>
            </a:r>
            <a:r>
              <a:rPr lang="nl-NL" dirty="0">
                <a:solidFill>
                  <a:srgbClr val="FF0000"/>
                </a:solidFill>
              </a:rPr>
              <a:t>revolutie</a:t>
            </a:r>
            <a:r>
              <a:rPr lang="nl-NL" dirty="0"/>
              <a:t>. Daarom heet deze verandering de </a:t>
            </a:r>
            <a:r>
              <a:rPr lang="nl-NL" dirty="0">
                <a:solidFill>
                  <a:srgbClr val="FF0000"/>
                </a:solidFill>
              </a:rPr>
              <a:t>landbouwrevolutie</a:t>
            </a:r>
            <a:r>
              <a:rPr lang="nl-NL" dirty="0"/>
              <a:t>.</a:t>
            </a:r>
          </a:p>
          <a:p>
            <a:pPr marL="0" lvl="0">
              <a:buNone/>
            </a:pPr>
            <a:endParaRPr lang="nl-NL" dirty="0"/>
          </a:p>
          <a:p>
            <a:pPr marL="0" lvl="0">
              <a:buNone/>
            </a:pPr>
            <a:r>
              <a:rPr lang="nl-NL" dirty="0"/>
              <a:t>De landbouwrevolutie was een langzame verandering. Landbouw werd op den duur het belangrijkste middel van bestaan.</a:t>
            </a:r>
          </a:p>
          <a:p>
            <a:pPr marL="0" lvl="0">
              <a:buNone/>
            </a:pPr>
            <a:endParaRPr lang="nl-NL" dirty="0"/>
          </a:p>
          <a:p>
            <a:pPr marL="0" lvl="0">
              <a:buNone/>
            </a:pPr>
            <a:endParaRPr lang="nl-NL" dirty="0"/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381651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akkerbouw: </a:t>
            </a:r>
            <a:r>
              <a:rPr lang="nl-NL" dirty="0">
                <a:solidFill>
                  <a:srgbClr val="FFFFFF"/>
                </a:solidFill>
              </a:rPr>
              <a:t>plantaardig voedsel verbouwen</a:t>
            </a: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veeteelt: </a:t>
            </a:r>
            <a:r>
              <a:rPr lang="nl-NL" dirty="0">
                <a:solidFill>
                  <a:srgbClr val="FFFFFF"/>
                </a:solidFill>
              </a:rPr>
              <a:t>fokken en houden van tamme dieren</a:t>
            </a: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landbouw: </a:t>
            </a:r>
            <a:r>
              <a:rPr lang="nl-NL" dirty="0">
                <a:solidFill>
                  <a:srgbClr val="FFFFFF"/>
                </a:solidFill>
              </a:rPr>
              <a:t>akkerbouw en veeteelt</a:t>
            </a: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revolutie: </a:t>
            </a:r>
            <a:r>
              <a:rPr lang="nl-NL" dirty="0">
                <a:solidFill>
                  <a:srgbClr val="FFFFFF"/>
                </a:solidFill>
              </a:rPr>
              <a:t>grote verandering</a:t>
            </a: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landbouwrevolutie: </a:t>
            </a:r>
            <a:r>
              <a:rPr lang="nl-NL" dirty="0">
                <a:solidFill>
                  <a:srgbClr val="FFFFFF"/>
                </a:solidFill>
              </a:rPr>
              <a:t>ontstaan van de landbouw</a:t>
            </a: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Landbouwsamenleving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9592376" cy="7527697"/>
          </a:xfrm>
        </p:spPr>
        <p:txBody>
          <a:bodyPr/>
          <a:lstStyle/>
          <a:p>
            <a:pPr marL="0" lvl="0" indent="0">
              <a:buNone/>
            </a:pPr>
            <a:r>
              <a:rPr lang="nl-NL" dirty="0"/>
              <a:t>Door de landbouwrevolutie ontstond de </a:t>
            </a:r>
            <a:r>
              <a:rPr lang="nl-NL" dirty="0">
                <a:solidFill>
                  <a:srgbClr val="FF0000"/>
                </a:solidFill>
              </a:rPr>
              <a:t>landbouwsamenleving</a:t>
            </a:r>
            <a:r>
              <a:rPr lang="nl-NL" dirty="0">
                <a:solidFill>
                  <a:schemeClr val="tx1"/>
                </a:solidFill>
              </a:rPr>
              <a:t>: samenleving waarin mensen in dorpen leven van de landbouw</a:t>
            </a:r>
            <a:r>
              <a:rPr lang="nl-NL" dirty="0"/>
              <a:t>. 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De landbouw zette mensen aan tot het uitvinden van nieuwe voorwerpen, bijvoorbeeld nieuwe </a:t>
            </a:r>
            <a:r>
              <a:rPr lang="nl-NL" dirty="0">
                <a:solidFill>
                  <a:srgbClr val="FF0000"/>
                </a:solidFill>
              </a:rPr>
              <a:t>werktuigen</a:t>
            </a:r>
            <a:r>
              <a:rPr lang="nl-NL" dirty="0"/>
              <a:t>: voorwerpen waarmee je iets doet of maakt, zoals potten en een ploeg.</a:t>
            </a:r>
          </a:p>
          <a:p>
            <a:pPr marL="0" lv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ontstaan van de landbouw en landbouwsamenlevingen is een </a:t>
            </a:r>
            <a:r>
              <a:rPr lang="nl-NL" b="1" dirty="0"/>
              <a:t>kenmerkend aspect</a:t>
            </a:r>
            <a:r>
              <a:rPr lang="nl-NL" dirty="0"/>
              <a:t> van de tijd van jagers en boeren.</a:t>
            </a:r>
          </a:p>
          <a:p>
            <a:pPr marL="0" lv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124" y="2513191"/>
            <a:ext cx="8208376" cy="53521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Landbouw in Nederland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942419" cy="7527697"/>
          </a:xfrm>
        </p:spPr>
        <p:txBody>
          <a:bodyPr/>
          <a:lstStyle/>
          <a:p>
            <a:pPr marL="0" lvl="0" indent="0">
              <a:buNone/>
            </a:pPr>
            <a:r>
              <a:rPr lang="nl-NL" dirty="0"/>
              <a:t>Vanuit het Midden-Oosten verspreidden mensen de landbouw in Azi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ë, Europa en Afrika. </a:t>
            </a:r>
          </a:p>
          <a:p>
            <a:pPr marL="0" lv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 Nederland begon de landbouw ongeveer 7300 jaar geleden (5300 v.C.) in Zuid-Limburg. </a:t>
            </a:r>
          </a:p>
          <a:p>
            <a:pPr marL="0" lv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Ongeveer 5000 jaar geleden (3000 v.C.) was de landbouw in heel Nederland.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469" y="2514517"/>
            <a:ext cx="6349584" cy="772617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nl-NL" dirty="0"/>
              <a:t>Verspreiding van de landbouw (9000-4300 v.C.)</a:t>
            </a:r>
            <a:endParaRPr lang="nl-NL" dirty="0">
              <a:solidFill>
                <a:srgbClr val="00B05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192" y="2336372"/>
            <a:ext cx="12653367" cy="76325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9592376" cy="7527697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 dirty="0"/>
              <a:t>We gebruiken de christelijke </a:t>
            </a:r>
            <a:r>
              <a:rPr lang="nl-NL" dirty="0">
                <a:solidFill>
                  <a:srgbClr val="FF0000"/>
                </a:solidFill>
              </a:rPr>
              <a:t>jaartelling</a:t>
            </a:r>
            <a:r>
              <a:rPr lang="nl-NL" dirty="0"/>
              <a:t>. Daarbij tellen we de jaren vanaf de geboorte van Jezus Christus.</a:t>
            </a:r>
          </a:p>
          <a:p>
            <a:pPr marL="0" lvl="0">
              <a:buNone/>
            </a:pPr>
            <a:endParaRPr lang="nl-NL" dirty="0"/>
          </a:p>
          <a:p>
            <a:pPr marL="0" lvl="0">
              <a:buNone/>
            </a:pPr>
            <a:r>
              <a:rPr lang="nl-NL" dirty="0"/>
              <a:t>We verdelen het verleden in tien tijdvakken. Het eerste tijdvak is de </a:t>
            </a:r>
            <a:r>
              <a:rPr lang="nl-NL" dirty="0">
                <a:solidFill>
                  <a:srgbClr val="FF0000"/>
                </a:solidFill>
              </a:rPr>
              <a:t>tijd van jagers en boeren</a:t>
            </a:r>
            <a:r>
              <a:rPr lang="nl-NL" dirty="0"/>
              <a:t>.</a:t>
            </a:r>
          </a:p>
          <a:p>
            <a:pPr marL="0" lvl="0">
              <a:buNone/>
            </a:pPr>
            <a:endParaRPr lang="nl-NL" dirty="0"/>
          </a:p>
          <a:p>
            <a:pPr marL="0" lvl="0">
              <a:buNone/>
            </a:pPr>
            <a:r>
              <a:rPr lang="nl-NL" dirty="0"/>
              <a:t>Een andere verdeling van het verleden is de indeling in vijf </a:t>
            </a:r>
            <a:r>
              <a:rPr lang="nl-NL" dirty="0">
                <a:solidFill>
                  <a:schemeClr val="tx1"/>
                </a:solidFill>
              </a:rPr>
              <a:t>perioden. De eerste periode is de </a:t>
            </a:r>
            <a:r>
              <a:rPr lang="nl-NL" dirty="0">
                <a:solidFill>
                  <a:srgbClr val="FF0000"/>
                </a:solidFill>
              </a:rPr>
              <a:t>prehistorie</a:t>
            </a:r>
            <a:r>
              <a:rPr lang="nl-NL" dirty="0"/>
              <a:t>.</a:t>
            </a:r>
          </a:p>
          <a:p>
            <a:pPr marL="0" lvl="0">
              <a:buNone/>
            </a:pPr>
            <a:endParaRPr lang="nl-NL" dirty="0"/>
          </a:p>
          <a:p>
            <a:pPr marL="0" lvl="0">
              <a:buNone/>
            </a:pPr>
            <a:r>
              <a:rPr lang="nl-NL" dirty="0"/>
              <a:t>Elk tijdvak heeft een pictogram. Het pictogram van de tijd van jagers en boeren is een trechtervormige beker. </a:t>
            </a:r>
          </a:p>
          <a:p>
            <a:pPr marL="0" lvl="0">
              <a:buNone/>
            </a:pPr>
            <a:endParaRPr lang="nl-NL" dirty="0"/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Het verleden indelen</a:t>
            </a:r>
          </a:p>
        </p:txBody>
      </p:sp>
      <p:sp>
        <p:nvSpPr>
          <p:cNvPr id="11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6371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 lvl="0">
              <a:buNone/>
            </a:pPr>
            <a:r>
              <a:rPr lang="nl-NL" b="1" dirty="0">
                <a:solidFill>
                  <a:srgbClr val="FFFFFF"/>
                </a:solidFill>
              </a:rPr>
              <a:t>jaartelling: </a:t>
            </a:r>
            <a:r>
              <a:rPr lang="nl-NL" dirty="0">
                <a:solidFill>
                  <a:srgbClr val="FFFFFF"/>
                </a:solidFill>
              </a:rPr>
              <a:t>manier waarop mensen jaren tellen 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nl-NL" b="1" dirty="0">
                <a:solidFill>
                  <a:schemeClr val="bg1"/>
                </a:solidFill>
              </a:rPr>
              <a:t>tijd van jagers en boeren: </a:t>
            </a:r>
            <a:r>
              <a:rPr lang="nl-NL" dirty="0">
                <a:solidFill>
                  <a:schemeClr val="bg1"/>
                </a:solidFill>
              </a:rPr>
              <a:t>(prehistorie) eerste tijdvak (tot 3000 v.C.)</a:t>
            </a: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prehistorie:</a:t>
            </a:r>
            <a:r>
              <a:rPr lang="nl-NL" b="1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(voorgeschiedenis, tijd van jagers en boeren) eerste periode: de tijd waaruit we geen geschreven bronnen hebben (tot 3000 v.C.)</a:t>
            </a:r>
          </a:p>
          <a:p>
            <a:pPr>
              <a:buNone/>
            </a:pPr>
            <a:endParaRPr lang="nl-NL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104126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e conten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Noordhoff_Basis</Template>
  <TotalTime>626</TotalTime>
  <Words>406</Words>
  <Application>Microsoft Macintosh PowerPoint</Application>
  <PresentationFormat>Aangepast</PresentationFormat>
  <Paragraphs>58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.AppleSystemUIFont</vt:lpstr>
      <vt:lpstr>Arial</vt:lpstr>
      <vt:lpstr>Calibri</vt:lpstr>
      <vt:lpstr>3 sectie content</vt:lpstr>
      <vt:lpstr> Paragraaf 1.2  Jagers worden boeren</vt:lpstr>
      <vt:lpstr>In deze presentatie leer je:</vt:lpstr>
      <vt:lpstr>Het ontstaan van de landbouw</vt:lpstr>
      <vt:lpstr>Landbouwsamenleving</vt:lpstr>
      <vt:lpstr>Landbouw in Nederland</vt:lpstr>
      <vt:lpstr>Verspreiding van de landbouw (9000-4300 v.C.)</vt:lpstr>
      <vt:lpstr>Het verleden indelen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mt</dc:title>
  <dc:creator>Smit, Wietske</dc:creator>
  <cp:lastModifiedBy>Jankees den Otter</cp:lastModifiedBy>
  <cp:revision>61</cp:revision>
  <dcterms:created xsi:type="dcterms:W3CDTF">2017-10-11T07:53:32Z</dcterms:created>
  <dcterms:modified xsi:type="dcterms:W3CDTF">2020-04-24T08:38:31Z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2017-07-13T00:00:00Z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2017-07-17T00:00:00Z</vt:filetime>
  </property>
</Properties>
</file>